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51"/>
  </p:notesMasterIdLst>
  <p:sldIdLst>
    <p:sldId id="339" r:id="rId5"/>
    <p:sldId id="260" r:id="rId6"/>
    <p:sldId id="261" r:id="rId7"/>
    <p:sldId id="410" r:id="rId8"/>
    <p:sldId id="411" r:id="rId9"/>
    <p:sldId id="412" r:id="rId10"/>
    <p:sldId id="413" r:id="rId11"/>
    <p:sldId id="414" r:id="rId12"/>
    <p:sldId id="415" r:id="rId13"/>
    <p:sldId id="416" r:id="rId14"/>
    <p:sldId id="417" r:id="rId15"/>
    <p:sldId id="418" r:id="rId16"/>
    <p:sldId id="419" r:id="rId17"/>
    <p:sldId id="420" r:id="rId18"/>
    <p:sldId id="421" r:id="rId19"/>
    <p:sldId id="422" r:id="rId20"/>
    <p:sldId id="423" r:id="rId21"/>
    <p:sldId id="424" r:id="rId22"/>
    <p:sldId id="425" r:id="rId23"/>
    <p:sldId id="443" r:id="rId24"/>
    <p:sldId id="445" r:id="rId25"/>
    <p:sldId id="442" r:id="rId26"/>
    <p:sldId id="444" r:id="rId27"/>
    <p:sldId id="291" r:id="rId28"/>
    <p:sldId id="426" r:id="rId29"/>
    <p:sldId id="446" r:id="rId30"/>
    <p:sldId id="267" r:id="rId31"/>
    <p:sldId id="268" r:id="rId32"/>
    <p:sldId id="429" r:id="rId33"/>
    <p:sldId id="430" r:id="rId34"/>
    <p:sldId id="431" r:id="rId35"/>
    <p:sldId id="432" r:id="rId36"/>
    <p:sldId id="433" r:id="rId37"/>
    <p:sldId id="434" r:id="rId38"/>
    <p:sldId id="435" r:id="rId39"/>
    <p:sldId id="436" r:id="rId40"/>
    <p:sldId id="437" r:id="rId41"/>
    <p:sldId id="438" r:id="rId42"/>
    <p:sldId id="428" r:id="rId43"/>
    <p:sldId id="441" r:id="rId44"/>
    <p:sldId id="427" r:id="rId45"/>
    <p:sldId id="440" r:id="rId46"/>
    <p:sldId id="293" r:id="rId47"/>
    <p:sldId id="439" r:id="rId48"/>
    <p:sldId id="337" r:id="rId49"/>
    <p:sldId id="338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2" y="1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F774C-70F7-4ED4-813C-739E51CF8487}" type="datetimeFigureOut">
              <a:rPr lang="en-US" smtClean="0"/>
              <a:t>6/11/2021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4A772-5D94-4F12-8B86-44D4FB26368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42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E34D-57B0-41D5-A7AF-DF10D1068115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E8327-77F4-4A2B-9238-101C8E3404E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7327A-3B7B-4F18-AD00-4892CF91FF9D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98241-E647-4007-AB01-BB30869910EB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F5554-C941-4C3B-A197-75ED448862A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B44A0-C3F8-4023-9352-7CF7C034B2C8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3DC5B-471F-47EA-B884-FE923235A56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C408-3247-4796-93FF-B91D6887AEC0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D282-CC74-49F4-B876-75084EFB56F1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EAF9-2583-4989-8D87-13F548ED6E0C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E3CFB-BB1B-4B2A-ADF6-B1A4609854C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EAA8-1A97-412E-935C-2E918F139579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0DF1-CA1F-4E36-8C65-C52A9896A8FB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73FD-197A-4AD6-8D60-38B6A76F073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3949-07FA-4C7A-A990-D6D1043EED71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DE8-6D13-4218-A974-D45AA7B6E4FF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B7D7-4BDA-4ABC-B31D-66201C69A314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E3F0A0B-291C-4112-A023-023C51AB2E85}" type="datetime1">
              <a:rPr lang="en-US" smtClean="0"/>
              <a:t>6/11/2021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D593D8-057B-4360-8CCB-9158CDB34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35" y="80928"/>
            <a:ext cx="11992707" cy="22228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59CE2-FD25-464E-A7E4-5A4825999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10000" pressure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7382" y="2412506"/>
            <a:ext cx="5682210" cy="4445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DC053B-6314-4701-BB91-40D4619A320C}"/>
              </a:ext>
            </a:extLst>
          </p:cNvPr>
          <p:cNvSpPr txBox="1"/>
          <p:nvPr/>
        </p:nvSpPr>
        <p:spPr>
          <a:xfrm>
            <a:off x="245641" y="5172545"/>
            <a:ext cx="313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Bronze Image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1AE05C-FDA7-4817-BEFE-D203F7FF79BC}"/>
              </a:ext>
            </a:extLst>
          </p:cNvPr>
          <p:cNvSpPr txBox="1"/>
          <p:nvPr/>
        </p:nvSpPr>
        <p:spPr>
          <a:xfrm>
            <a:off x="8333003" y="5172545"/>
            <a:ext cx="349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Projected Image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B8ABF-1D9F-4612-92E1-7176B2888A5E}"/>
              </a:ext>
            </a:extLst>
          </p:cNvPr>
          <p:cNvSpPr txBox="1"/>
          <p:nvPr/>
        </p:nvSpPr>
        <p:spPr>
          <a:xfrm>
            <a:off x="74734" y="2174095"/>
            <a:ext cx="119565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2021</a:t>
            </a:r>
          </a:p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Annual Competition</a:t>
            </a:r>
          </a:p>
          <a:p>
            <a:pPr algn="ctr"/>
            <a:r>
              <a:rPr lang="en-US" sz="6600" i="1" dirty="0">
                <a:latin typeface="Brush Script MT" panose="03060802040406070304" pitchFamily="66" charset="0"/>
              </a:rPr>
              <a:t>The Finals</a:t>
            </a:r>
            <a:endParaRPr lang="en-GB" sz="6600" i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19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38736" y="5376229"/>
            <a:ext cx="246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FUNGUS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(Pictorial Colour)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08700-5141-4FCF-8657-23506535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991" y="126671"/>
            <a:ext cx="4060773" cy="65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50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264861" y="5300555"/>
            <a:ext cx="292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Paul Goby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SUNNY SPRING BEECHES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(Landscape)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856561-A967-4882-B449-D51703AC5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189" y="158339"/>
            <a:ext cx="4389251" cy="658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4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-346842" y="5532847"/>
            <a:ext cx="292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AVEBURY AND 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(Landscape)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DC86A1-26F2-4A01-A55D-A0FDC4B6F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87" y="150421"/>
            <a:ext cx="10030691" cy="598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7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0" y="5893338"/>
            <a:ext cx="292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WHITE ROSE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C3A65-F5F1-4461-8A0B-DE093642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6917" y="225630"/>
            <a:ext cx="7875265" cy="646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1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-63062" y="5546497"/>
            <a:ext cx="29292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ANCIENT BEECHES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(Landscape)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AE1B7-C620-4E13-8BD1-5958453A6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60" y="498762"/>
            <a:ext cx="9010655" cy="60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07206" y="5540191"/>
            <a:ext cx="2252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MARIO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(People and Portraits)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76B02-D229-4F60-8BC0-D083842A4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58" y="327646"/>
            <a:ext cx="8952610" cy="596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460354" y="5401454"/>
            <a:ext cx="293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TULIP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DC960-DA10-4CEB-8224-CC5D5FC7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05" y="162296"/>
            <a:ext cx="3593526" cy="65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72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618227" y="5092450"/>
            <a:ext cx="15912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BLACK SWAN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(Wildlife)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E1691-94FD-4B34-8112-E7BBC9B75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205" y="556145"/>
            <a:ext cx="8193956" cy="54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0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253257" y="5321084"/>
            <a:ext cx="2897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WHITE AMARYLIS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90B3C-86FA-47FD-8ED5-D4EF0B815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490" y="114795"/>
            <a:ext cx="4396509" cy="65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8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29480" y="5003534"/>
            <a:ext cx="2762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ALLEYWAY BEHIND BARCELONA CATHEDRAL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(Foreign Travel)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F53EB0-D213-463F-B353-325A1B51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766" y="175161"/>
            <a:ext cx="4369460" cy="655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7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62" y="1539833"/>
            <a:ext cx="10097984" cy="1197723"/>
          </a:xfrm>
        </p:spPr>
        <p:txBody>
          <a:bodyPr>
            <a:normAutofit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Best bronze image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969B3-1CA0-4F72-9267-2D18492FE2BC}"/>
              </a:ext>
            </a:extLst>
          </p:cNvPr>
          <p:cNvSpPr txBox="1"/>
          <p:nvPr/>
        </p:nvSpPr>
        <p:spPr>
          <a:xfrm>
            <a:off x="2635518" y="3104782"/>
            <a:ext cx="4817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Bronze cup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222172" y="2514599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297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-328550" y="3086803"/>
            <a:ext cx="331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ANEMONE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929EC-9FA6-44A6-8237-4A57EB24D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117" y="317784"/>
            <a:ext cx="9013372" cy="60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939637" y="2522516"/>
            <a:ext cx="8201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8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0" y="1938855"/>
            <a:ext cx="4611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IMI AND THEO CHRISTMAS LIGHTS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(Candid, Action, Decisive Moment, Street Photography)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D6BDD-A9C0-4F5D-B517-5C8E0F41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584" y="138544"/>
            <a:ext cx="6491846" cy="64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3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3652508" y="3087125"/>
            <a:ext cx="8614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Bronze cup</a:t>
            </a:r>
            <a:endParaRPr lang="en-GB" sz="6000" dirty="0">
              <a:latin typeface="Algerian" panose="04020705040A02060702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010451" y="1739550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Winner of the 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92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70213" y="2374283"/>
            <a:ext cx="246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FUNGUS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(Pictorial Colour)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08700-5141-4FCF-8657-23506535E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991" y="126671"/>
            <a:ext cx="4060773" cy="657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37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36468" y="-50678"/>
            <a:ext cx="113290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To the following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Highly commended &amp; commended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1306285" y="2688848"/>
            <a:ext cx="116655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Bronze Image:</a:t>
            </a:r>
            <a:endParaRPr 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Highly Commended – Paul Goby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IMI AND THEO CHRISTMAS LIGHTS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(Candid, Action, Decisive Moment, Street Photography)</a:t>
            </a:r>
            <a:endParaRPr lang="en-GB" noProof="0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Commended – Paul Goby –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ANEMONE  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4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5A92FE9-DB05-4D0D-AF5A-BE8664B9F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D9B26A-5143-49A7-BA98-D871D5BD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26211" y="1"/>
            <a:ext cx="5014912" cy="6857999"/>
            <a:chOff x="2928938" y="-4763"/>
            <a:chExt cx="5014912" cy="6862763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68B85E55-A2A1-4682-B891-F201358A92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45EF6EDB-9B5D-49E9-96FA-1AE08BF95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38338226-D6E2-4EEE-B271-DB4BD096DB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878FB48-17B3-4A11-8025-DE0945CD4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4150A21C-DD6D-4D3C-9E95-7A3CA263BE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id="{7505BF04-104D-4180-A284-42FCD6B04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44557" y="1682196"/>
            <a:ext cx="10663115" cy="10987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200" dirty="0">
                <a:latin typeface="Algerian" panose="04020705040A02060702" pitchFamily="82" charset="0"/>
              </a:rPr>
              <a:t>Best Projected</a:t>
            </a:r>
            <a:br>
              <a:rPr lang="en-US" sz="6200" dirty="0">
                <a:latin typeface="Algerian" panose="04020705040A02060702" pitchFamily="82" charset="0"/>
              </a:rPr>
            </a:br>
            <a:r>
              <a:rPr lang="en-US" sz="6200" dirty="0">
                <a:latin typeface="Algerian" panose="04020705040A02060702" pitchFamily="82" charset="0"/>
              </a:rPr>
              <a:t>digital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4D3B9E-9D7B-473A-8605-F61AB65D55F1}"/>
              </a:ext>
            </a:extLst>
          </p:cNvPr>
          <p:cNvSpPr txBox="1"/>
          <p:nvPr/>
        </p:nvSpPr>
        <p:spPr>
          <a:xfrm>
            <a:off x="1881912" y="3628542"/>
            <a:ext cx="65270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Jack Wilson cup</a:t>
            </a:r>
            <a:endParaRPr lang="en-GB" sz="60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773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Teresa Hehir CPAGB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SQUACCO HERON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A9FF5-3738-4759-8BEA-CE8C4173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05" y="300840"/>
            <a:ext cx="9209786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841323"/>
            <a:ext cx="2307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WAVE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23770-14DC-4C81-86A5-96209FC6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834" y="122990"/>
            <a:ext cx="6304411" cy="66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76574" y="5272109"/>
            <a:ext cx="2580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David Greenwood</a:t>
            </a:r>
          </a:p>
          <a:p>
            <a:pPr algn="ctr"/>
            <a:r>
              <a:rPr lang="en-US" dirty="0"/>
              <a:t>#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dirty="0"/>
              <a:t>LONDON EYE</a:t>
            </a:r>
          </a:p>
          <a:p>
            <a:pPr algn="ctr"/>
            <a:r>
              <a:rPr lang="en-US" dirty="0"/>
              <a:t>(Pictorial Monochrome)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C8E26-4A07-404F-9824-454FAD75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468" y="145139"/>
            <a:ext cx="5446485" cy="65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6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44144" y="5754560"/>
            <a:ext cx="250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 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WINTER IN ASSYNT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C98BB-B334-4F19-B071-7E91D0EB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37" y="241465"/>
            <a:ext cx="9347505" cy="64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88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95978" y="5517988"/>
            <a:ext cx="24444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FLOWERING CURRANT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B6966-6D47-43EE-A71A-E1FADA94F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830" y="152197"/>
            <a:ext cx="8340041" cy="657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64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0" y="5713481"/>
            <a:ext cx="1696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Allan Marshall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OLD GROYNES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B5ADB2-5E9D-4683-A164-F85817709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78" y="265214"/>
            <a:ext cx="8649195" cy="64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010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7241" y="6354878"/>
            <a:ext cx="6038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  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BORSTAD WINTER SUNSET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13B8C-1F84-4D03-A428-8D26B3E44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84" y="318456"/>
            <a:ext cx="11473803" cy="588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98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-32790" y="5776543"/>
            <a:ext cx="187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Pat Begley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BUCKING HORSE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59117C-8291-4440-B45D-9C2CF50A1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062" y="292925"/>
            <a:ext cx="9390468" cy="61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05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7242" y="6173834"/>
            <a:ext cx="5845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Harris ARPS, CPAGB  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</a:t>
            </a: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N A LAND OF GIANTS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39FBD-6E16-4CA4-BE60-B03CDE72A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04" y="139140"/>
            <a:ext cx="10751127" cy="599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45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593270" y="5700868"/>
            <a:ext cx="221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Carole Dixon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VERTIGINOUS LINES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9F4F69-A2C1-4AFE-A349-D807115FE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604" y="122713"/>
            <a:ext cx="4468331" cy="66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61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84265" y="5738706"/>
            <a:ext cx="221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BUFFALO PORTRAIT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A4C4B-9E36-46FF-9205-93F38CE5D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670" y="118753"/>
            <a:ext cx="6377388" cy="659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7998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030681" y="1976251"/>
            <a:ext cx="71766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The winners are: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Algerian" panose="04020705040A02060702" pitchFamily="82" charset="0"/>
              </a:rPr>
              <a:t>In reverse order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0305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643802" y="2973778"/>
            <a:ext cx="43047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3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rd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 place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499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-56756" y="5379314"/>
            <a:ext cx="2580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GOSHAWK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(Wildlife)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D82C6-3FC2-4B44-8E54-6816D003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091" y="668976"/>
            <a:ext cx="8405586" cy="429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4466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201881" y="2401437"/>
            <a:ext cx="23077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Hilary Pickersgill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WAVE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323770-14DC-4C81-86A5-96209FC6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834" y="122990"/>
            <a:ext cx="6304411" cy="660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54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3643802" y="2973778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2</a:t>
            </a:r>
            <a:r>
              <a:rPr kumimoji="0" lang="en-US" sz="6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nd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 place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7101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64119" y="2583528"/>
            <a:ext cx="2251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Jan Harris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ARPS,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Corbel" panose="020B0503020204020204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WINTER IN ASSYNT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C98BB-B334-4F19-B071-7E91D0EB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37" y="241465"/>
            <a:ext cx="9347505" cy="643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17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23E38D-E761-4266-B0B1-0C2B212A3D56}"/>
              </a:ext>
            </a:extLst>
          </p:cNvPr>
          <p:cNvSpPr txBox="1"/>
          <p:nvPr/>
        </p:nvSpPr>
        <p:spPr>
          <a:xfrm>
            <a:off x="2648198" y="3167290"/>
            <a:ext cx="9500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Jack Wilson cup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2927324" y="1473529"/>
            <a:ext cx="5626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Winner of the 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29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567543" y="6088083"/>
            <a:ext cx="644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#1      EARLY MORNING ROW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E7A79F-8A62-4EAA-BAF6-C9445F83D3B0}"/>
              </a:ext>
            </a:extLst>
          </p:cNvPr>
          <p:cNvSpPr txBox="1"/>
          <p:nvPr/>
        </p:nvSpPr>
        <p:spPr>
          <a:xfrm>
            <a:off x="1" y="2729988"/>
            <a:ext cx="2010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Corbel" panose="020B0503020204020204"/>
              </a:rPr>
              <a:t>Teresa Hehir CPAGB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SQUACCO HERON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A9FF5-3738-4759-8BEA-CE8C41736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905" y="300840"/>
            <a:ext cx="9209786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14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1819922" y="649967"/>
            <a:ext cx="7150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  <a:endParaRPr kumimoji="0" lang="en-GB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800ADE-60C7-4A18-9790-D17CA18CAB9F}"/>
              </a:ext>
            </a:extLst>
          </p:cNvPr>
          <p:cNvSpPr txBox="1"/>
          <p:nvPr/>
        </p:nvSpPr>
        <p:spPr>
          <a:xfrm>
            <a:off x="490847" y="1622087"/>
            <a:ext cx="980901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Teresa Hehir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CPAGB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Margaret Beer Trophy for Best Wildlife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Winner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Jack Wilson Cup for Best Projected Digital Image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Squacco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Heron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Jan Harris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ARPS, CPAGB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Stan Holbrook Trophy for Best Landscape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the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Best Projected Digital Image with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Winter in Assynt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Hilary Pickersgill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– Castle Cup for Best Creative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 the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Best Projected Digital Image with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Blue Wave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9703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64CE87B-FCDC-4F2C-8D62-AF02FB9DF705}"/>
              </a:ext>
            </a:extLst>
          </p:cNvPr>
          <p:cNvSpPr txBox="1"/>
          <p:nvPr/>
        </p:nvSpPr>
        <p:spPr>
          <a:xfrm>
            <a:off x="-79170" y="397401"/>
            <a:ext cx="1167740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Congratulations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lgerian" panose="04020705040A02060702" pitchFamily="82" charset="0"/>
              </a:rPr>
              <a:t>To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Everyone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black"/>
                </a:solidFill>
                <a:latin typeface="Algerian" panose="04020705040A02060702" pitchFamily="82" charset="0"/>
              </a:rPr>
              <a:t>Who entered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dirty="0">
              <a:solidFill>
                <a:prstClr val="black"/>
              </a:solidFill>
              <a:latin typeface="Algerian" panose="04020705040A02060702" pitchFamily="8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Without you there would be no competition</a:t>
            </a:r>
            <a:endParaRPr kumimoji="0" lang="en-GB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lgerian" panose="04020705040A020607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00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107205" y="5511745"/>
            <a:ext cx="562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BODY SURFER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(Candid, Action, Decisive Moment, Street Photography)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EB971-944C-4348-89A9-643B57BF2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638" y="819397"/>
            <a:ext cx="10699032" cy="48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341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0" y="5451904"/>
            <a:ext cx="3313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BEECH LEAVES IN THE SPRING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(Landscape)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5688F5-B9E7-4DA4-85AC-451D301F2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854" y="154665"/>
            <a:ext cx="4603667" cy="662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27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69367" y="5527578"/>
            <a:ext cx="3035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BLUE ANEMONE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(Cultivated Flowers / Plants)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8929EC-9FA6-44A6-8237-4A57EB24D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1117" y="317784"/>
            <a:ext cx="9013372" cy="60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60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0" y="5030698"/>
            <a:ext cx="4611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Paul Goby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IMI AND THEO CHRISTMAS LIGHTS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(Candid, Action, Decisive Moment, Street Photography)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D6BDD-A9C0-4F5D-B517-5C8E0F41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584" y="138544"/>
            <a:ext cx="6491846" cy="649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4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51C281D-AA93-4FDE-9580-3E22F8E62367}"/>
              </a:ext>
            </a:extLst>
          </p:cNvPr>
          <p:cNvSpPr txBox="1"/>
          <p:nvPr/>
        </p:nvSpPr>
        <p:spPr>
          <a:xfrm>
            <a:off x="0" y="5584334"/>
            <a:ext cx="2466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David Greenwood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#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HAVING FUN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(Pictorial Monochrome)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378ABA-D0F0-4573-B460-679CD3E3C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405" y="763978"/>
            <a:ext cx="10461059" cy="472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393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33315AA3-EAE3-44ED-8368-BAC2FFFB4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7C19A7-3107-4CB2-BD0D-F7C79BE028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7023227-530E-4024-91EF-312A851A758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{245CD6C6-5CFD-4624-B562-C4512136ED00}tf22644756_win32</Template>
  <TotalTime>0</TotalTime>
  <Words>562</Words>
  <Application>Microsoft Office PowerPoint</Application>
  <PresentationFormat>Widescreen</PresentationFormat>
  <Paragraphs>181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Algerian</vt:lpstr>
      <vt:lpstr>Arial</vt:lpstr>
      <vt:lpstr>Brush Script MT</vt:lpstr>
      <vt:lpstr>Calibri</vt:lpstr>
      <vt:lpstr>Corbel</vt:lpstr>
      <vt:lpstr>Parallax</vt:lpstr>
      <vt:lpstr>PowerPoint Presentation</vt:lpstr>
      <vt:lpstr>Best bronze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Projected digital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Action, Decisive Moment, Street Photography</dc:title>
  <dc:creator>David Greenwood</dc:creator>
  <cp:lastModifiedBy>David Greenwood</cp:lastModifiedBy>
  <cp:revision>83</cp:revision>
  <dcterms:created xsi:type="dcterms:W3CDTF">2021-05-26T16:37:54Z</dcterms:created>
  <dcterms:modified xsi:type="dcterms:W3CDTF">2021-06-11T17:58:31Z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